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1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DDEE">
                <a:alpha val="64705"/>
              </a:srgbClr>
            </a:gs>
            <a:gs pos="14000">
              <a:srgbClr val="DCDDEE">
                <a:alpha val="64705"/>
              </a:srgbClr>
            </a:gs>
            <a:gs pos="52999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t00cTBENA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Ne9RO4-oHW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35000">
              <a:srgbClr val="FFFFFF"/>
            </a:gs>
            <a:gs pos="100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395536" y="332655"/>
            <a:ext cx="8280920" cy="3456385"/>
          </a:xfrm>
          <a:prstGeom prst="rect">
            <a:avLst/>
          </a:prstGeom>
          <a:gradFill>
            <a:gsLst>
              <a:gs pos="0">
                <a:srgbClr val="F4F7EE">
                  <a:alpha val="83921"/>
                </a:srgbClr>
              </a:gs>
              <a:gs pos="19000">
                <a:srgbClr val="F4F7EE">
                  <a:alpha val="83921"/>
                </a:srgbClr>
              </a:gs>
              <a:gs pos="74000">
                <a:srgbClr val="D1E0B4"/>
              </a:gs>
              <a:gs pos="83000">
                <a:srgbClr val="D1E0B4"/>
              </a:gs>
              <a:gs pos="100000">
                <a:srgbClr val="E0EACC"/>
              </a:gs>
            </a:gsLst>
            <a:lin ang="5400000" scaled="0"/>
          </a:gradFill>
          <a:ln w="339725" cap="sq" cmpd="sng">
            <a:solidFill>
              <a:srgbClr val="339933">
                <a:alpha val="784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7200"/>
              <a:buFont typeface="Calibri"/>
              <a:buNone/>
            </a:pPr>
            <a:r>
              <a:rPr lang="pl-PL" sz="7200" b="1" u="sng">
                <a:solidFill>
                  <a:srgbClr val="4F6128"/>
                </a:solidFill>
              </a:rPr>
              <a:t>Dzień </a:t>
            </a:r>
            <a:br>
              <a:rPr lang="pl-PL" sz="7200" b="1" u="sng">
                <a:solidFill>
                  <a:srgbClr val="4F6128"/>
                </a:solidFill>
              </a:rPr>
            </a:br>
            <a:r>
              <a:rPr lang="pl-PL" sz="7200" b="1" u="sng">
                <a:solidFill>
                  <a:srgbClr val="4F6128"/>
                </a:solidFill>
              </a:rPr>
              <a:t>Świętego Patryka</a:t>
            </a:r>
            <a:br>
              <a:rPr lang="pl-PL" sz="8800" b="1" u="sng">
                <a:solidFill>
                  <a:srgbClr val="4F6128"/>
                </a:solidFill>
              </a:rPr>
            </a:br>
            <a:endParaRPr sz="6000" b="1" u="sng">
              <a:solidFill>
                <a:srgbClr val="4F6128"/>
              </a:solidFill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sz="3600" b="1">
              <a:solidFill>
                <a:srgbClr val="76923C"/>
              </a:solidFill>
            </a:endParaRPr>
          </a:p>
          <a:p>
            <a:pPr marL="0" lvl="0" indent="0" algn="ctr" rtl="0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sz="3600" b="1">
              <a:solidFill>
                <a:srgbClr val="76923C"/>
              </a:solidFill>
            </a:endParaRPr>
          </a:p>
          <a:p>
            <a:pPr marL="0" lvl="0" indent="0" algn="ctr" rtl="0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sz="3600" b="1">
              <a:solidFill>
                <a:srgbClr val="76923C"/>
              </a:solidFill>
            </a:endParaRPr>
          </a:p>
          <a:p>
            <a:pPr marL="0" lvl="0" indent="0" algn="ctr" rtl="0">
              <a:spcBef>
                <a:spcPts val="370"/>
              </a:spcBef>
              <a:spcAft>
                <a:spcPts val="0"/>
              </a:spcAft>
              <a:buClr>
                <a:srgbClr val="76923C"/>
              </a:buClr>
              <a:buSzPct val="100000"/>
              <a:buNone/>
            </a:pPr>
            <a:r>
              <a:rPr lang="pl-PL" sz="7400" b="1">
                <a:solidFill>
                  <a:srgbClr val="76923C"/>
                </a:solidFill>
              </a:rPr>
              <a:t>Zuzanna Malinowska </a:t>
            </a:r>
            <a:endParaRPr/>
          </a:p>
          <a:p>
            <a:pPr marL="0" lvl="0" indent="0" algn="ctr" rtl="0">
              <a:spcBef>
                <a:spcPts val="370"/>
              </a:spcBef>
              <a:spcAft>
                <a:spcPts val="0"/>
              </a:spcAft>
              <a:buClr>
                <a:srgbClr val="76923C"/>
              </a:buClr>
              <a:buSzPct val="100000"/>
              <a:buNone/>
            </a:pPr>
            <a:r>
              <a:rPr lang="pl-PL" sz="7400" b="1">
                <a:solidFill>
                  <a:srgbClr val="76923C"/>
                </a:solidFill>
              </a:rPr>
              <a:t>Klasa VIIIc</a:t>
            </a:r>
            <a:endParaRPr sz="7400" b="1">
              <a:solidFill>
                <a:srgbClr val="76923C"/>
              </a:solidFill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5816" y="3982902"/>
            <a:ext cx="3168352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16616" y="54868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35000">
              <a:srgbClr val="FFFFFF"/>
            </a:gs>
            <a:gs pos="100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147248" cy="3370386"/>
          </a:xfrm>
          <a:prstGeom prst="rect">
            <a:avLst/>
          </a:prstGeom>
          <a:noFill/>
          <a:ln w="9525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ctr" rotWithShape="0">
              <a:srgbClr val="000000">
                <a:alpha val="42745"/>
              </a:srgbClr>
            </a:outerShdw>
            <a:reflection stA="45000" endPos="20000" dist="50800" dir="2100000" sy="-100000" algn="bl" rotWithShape="0"/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3600"/>
              <a:buFont typeface="Calibri"/>
              <a:buNone/>
            </a:pPr>
            <a:r>
              <a:rPr lang="pl-PL" sz="3600" b="1">
                <a:solidFill>
                  <a:srgbClr val="4F6128"/>
                </a:solidFill>
              </a:rPr>
              <a:t>Dzień Świętego Patryka (ang. Saint Patrick’s Day) – irlandzkie święto narodowe i religijne obchodzone 17 marca, święto patrona Irlandii – św. Patryka.</a:t>
            </a:r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7744" y="3861048"/>
            <a:ext cx="4506614" cy="288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35000">
              <a:srgbClr val="FFFFFF"/>
            </a:gs>
            <a:gs pos="100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457200" y="908720"/>
            <a:ext cx="8363272" cy="129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7200"/>
              <a:buFont typeface="Calibri"/>
              <a:buNone/>
            </a:pPr>
            <a:r>
              <a:rPr lang="pl-PL" sz="7200" b="1" u="sng">
                <a:solidFill>
                  <a:srgbClr val="4F6128"/>
                </a:solidFill>
              </a:rPr>
              <a:t>Obchody w Irlandii</a:t>
            </a:r>
            <a:br>
              <a:rPr lang="pl-PL" sz="7200" b="1" u="sng">
                <a:solidFill>
                  <a:srgbClr val="4F6128"/>
                </a:solidFill>
              </a:rPr>
            </a:br>
            <a:endParaRPr sz="7200" b="1" u="sng">
              <a:solidFill>
                <a:srgbClr val="4F6128"/>
              </a:solidFill>
            </a:endParaRPr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3"/>
          </p:nvPr>
        </p:nvSpPr>
        <p:spPr>
          <a:xfrm>
            <a:off x="539552" y="1772816"/>
            <a:ext cx="7992888" cy="4464496"/>
          </a:xfrm>
          <a:prstGeom prst="rect">
            <a:avLst/>
          </a:prstGeom>
          <a:solidFill>
            <a:schemeClr val="lt1"/>
          </a:solidFill>
          <a:ln w="155575" cap="flat" cmpd="sng">
            <a:solidFill>
              <a:srgbClr val="76923C">
                <a:alpha val="57647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723900" dist="114300" dir="5460000" sx="102000" sy="102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800"/>
              <a:buNone/>
            </a:pPr>
            <a:r>
              <a:rPr lang="pl-PL" sz="2800">
                <a:solidFill>
                  <a:srgbClr val="0C0C0C"/>
                </a:solidFill>
              </a:rPr>
              <a:t>Dzień Świętego Patryka jest dniem wolnym od pracy w Irlandii, Irlandii Północnej, Nowej Fundlandii i Labradorze, oraz na Montserrat. Najważniejszą tradycją obchodów dnia św. Patryka jest noszenie ubrań w kolorze zielonym. Zielony to narodowy kolor Irlandii, nawiązujący do trawiastego krajobrazu wyspy i symbolizujący koniczynę przypisywaną tradycyjnie świętemu Patrykowi. Irlandczycy w wielu miastach organizują festyny i uliczne pochody, w których dominuje właśnie zieleń.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35000">
              <a:srgbClr val="FFFFFF"/>
            </a:gs>
            <a:gs pos="100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533400" y="23631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ct val="100000"/>
              <a:buFont typeface="Calibri"/>
              <a:buNone/>
            </a:pPr>
            <a:r>
              <a:rPr lang="pl-PL" sz="4800" b="1" u="sng">
                <a:solidFill>
                  <a:srgbClr val="4F6128"/>
                </a:solidFill>
              </a:rPr>
              <a:t>Symbol związany z dniem </a:t>
            </a:r>
            <a:br>
              <a:rPr lang="pl-PL" sz="4800" b="1" u="sng">
                <a:solidFill>
                  <a:srgbClr val="4F6128"/>
                </a:solidFill>
              </a:rPr>
            </a:br>
            <a:r>
              <a:rPr lang="pl-PL" sz="4800" b="1" u="sng">
                <a:solidFill>
                  <a:srgbClr val="4F6128"/>
                </a:solidFill>
              </a:rPr>
              <a:t>Św. Patryka</a:t>
            </a:r>
            <a:endParaRPr sz="4800" b="1" u="sng">
              <a:solidFill>
                <a:srgbClr val="4F6128"/>
              </a:solidFill>
            </a:endParaRPr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467544" y="1628800"/>
            <a:ext cx="8208912" cy="449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2800"/>
              <a:buNone/>
            </a:pPr>
            <a:r>
              <a:rPr lang="pl-PL" b="1">
                <a:solidFill>
                  <a:srgbClr val="4F6128"/>
                </a:solidFill>
              </a:rPr>
              <a:t>Główny symbol to shamrocki, czyli koniczyna (stanowi również symbol Irlandii). W ten dzień zostawia się również pułapki na Leprikony, czyli brodate skrzaty odziane w zielone ubranie i kapelusz z koniczynką oraz szewski skórzany fartuch.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688" y="4221088"/>
            <a:ext cx="2297055" cy="2355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60032" y="3892562"/>
            <a:ext cx="3029322" cy="2774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35000">
              <a:srgbClr val="FFFFFF"/>
            </a:gs>
            <a:gs pos="100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457200" y="1124744"/>
            <a:ext cx="8229600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3200"/>
              <a:buFont typeface="Calibri"/>
              <a:buNone/>
            </a:pPr>
            <a:br>
              <a:rPr lang="pl-PL" sz="3200" b="1">
                <a:solidFill>
                  <a:srgbClr val="4F6128"/>
                </a:solidFill>
              </a:rPr>
            </a:br>
            <a:br>
              <a:rPr lang="pl-PL" sz="3200" b="1">
                <a:solidFill>
                  <a:srgbClr val="4F6128"/>
                </a:solidFill>
              </a:rPr>
            </a:br>
            <a:r>
              <a:rPr lang="pl-PL" sz="3200" b="1">
                <a:solidFill>
                  <a:srgbClr val="4F6128"/>
                </a:solidFill>
              </a:rPr>
              <a:t>Św. Patryk jest najbardziej znanym patronem Irlandii. Legenda głosi, że sprowadził chrześcijaństwo na wyspę, spopularyzował koniczynę i uwolnił Irlandię od węży. 17 marca uznawane jest za datę śmierci świętego i obchodzone jest w Irlandii od około 1500 lat.</a:t>
            </a:r>
            <a:br>
              <a:rPr lang="pl-PL" b="1">
                <a:solidFill>
                  <a:srgbClr val="4F6128"/>
                </a:solidFill>
              </a:rPr>
            </a:br>
            <a:endParaRPr b="1">
              <a:solidFill>
                <a:srgbClr val="4F6128"/>
              </a:solidFill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4304" y="3645024"/>
            <a:ext cx="2736304" cy="299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35000">
              <a:srgbClr val="FFFFFF"/>
            </a:gs>
            <a:gs pos="100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4800"/>
              <a:buFont typeface="Calibri"/>
              <a:buNone/>
            </a:pPr>
            <a:r>
              <a:rPr lang="pl-PL" sz="4800" b="1" u="sng">
                <a:solidFill>
                  <a:srgbClr val="4F6128"/>
                </a:solidFill>
              </a:rPr>
              <a:t>Co się pije w dniu Św. Patryka?</a:t>
            </a:r>
            <a:endParaRPr sz="4800" b="1" u="sng">
              <a:solidFill>
                <a:srgbClr val="4F6128"/>
              </a:solidFill>
            </a:endParaRPr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3"/>
          </p:nvPr>
        </p:nvSpPr>
        <p:spPr>
          <a:xfrm>
            <a:off x="5076056" y="2276872"/>
            <a:ext cx="3610744" cy="439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l-PL" b="0"/>
              <a:t>    </a:t>
            </a:r>
            <a:endParaRPr/>
          </a:p>
        </p:txBody>
      </p:sp>
      <p:sp>
        <p:nvSpPr>
          <p:cNvPr id="120" name="Google Shape;120;p18"/>
          <p:cNvSpPr/>
          <p:nvPr/>
        </p:nvSpPr>
        <p:spPr>
          <a:xfrm>
            <a:off x="323528" y="1772816"/>
            <a:ext cx="8424936" cy="252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1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Pije się szklankę whiskey ze specyficznym, podłużnym dziubkiem zwie się na cześć święta "dzbanem Patryka". Dziś jednak równie powszechne jest picie piwa podczas święta. Obecnie Irlandczycy piją w tym dniu irlandzkiego ciemnego stouta</a:t>
            </a:r>
            <a:r>
              <a:rPr lang="pl-PL" sz="1800" b="1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4408247"/>
            <a:ext cx="3395480" cy="2261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3251" y="4408247"/>
            <a:ext cx="3457774" cy="2306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35000">
              <a:srgbClr val="FFFFFF"/>
            </a:gs>
            <a:gs pos="100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4000"/>
              <a:buFont typeface="Calibri"/>
              <a:buNone/>
            </a:pPr>
            <a:r>
              <a:rPr lang="pl-PL" sz="4000" b="1" u="sng">
                <a:solidFill>
                  <a:srgbClr val="4F6128"/>
                </a:solidFill>
              </a:rPr>
              <a:t>Co robią dzieci w dzień Św. Patryka?</a:t>
            </a:r>
            <a:endParaRPr sz="4000" b="1" u="sng">
              <a:solidFill>
                <a:srgbClr val="4F6128"/>
              </a:solidFill>
            </a:endParaRPr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2400"/>
              <a:buNone/>
            </a:pPr>
            <a:r>
              <a:rPr lang="pl-PL" sz="2400" b="1">
                <a:solidFill>
                  <a:srgbClr val="4F6128"/>
                </a:solidFill>
              </a:rPr>
              <a:t>Dzień Św. Patryka to również ulubione święto dzieci. Ubierają się w tym dniu na zielono, składają sobie nawzajem życzenia, (wysyłając np. e-kartki), ozdabiają domy i szkoły (a nawet monitory swoich komputerów – tapety), koniczynkami, tęczami, garnuszkami ze złotem, który jest skarbem wróżki Leprekona i noszą zielone kapelusze.</a:t>
            </a:r>
            <a:endParaRPr/>
          </a:p>
        </p:txBody>
      </p:sp>
      <p:pic>
        <p:nvPicPr>
          <p:cNvPr id="129" name="Google Shape;129;p1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83138" y="1340768"/>
            <a:ext cx="2447925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4088" y="2996952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83125" y="4968779"/>
            <a:ext cx="2628900" cy="1743075"/>
          </a:xfrm>
          <a:prstGeom prst="rect">
            <a:avLst/>
          </a:prstGeom>
          <a:noFill/>
          <a:ln>
            <a:noFill/>
          </a:ln>
          <a:effectLst>
            <a:outerShdw blurRad="1270000" dist="38100" dir="10800000" algn="r" rotWithShape="0">
              <a:srgbClr val="000000"/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35000">
              <a:srgbClr val="FFFFFF"/>
            </a:gs>
            <a:gs pos="100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3573016"/>
            <a:ext cx="4810760" cy="3201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0072" y="4462111"/>
            <a:ext cx="3485045" cy="2319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77328" y="394942"/>
            <a:ext cx="4001244" cy="2493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52120" y="3044524"/>
            <a:ext cx="2376264" cy="1347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3568" y="250308"/>
            <a:ext cx="3168352" cy="3239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35000">
              <a:srgbClr val="FFFFFF"/>
            </a:gs>
            <a:gs pos="100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/>
              <a:t>Filmy </a:t>
            </a:r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l-PL" u="sng">
                <a:solidFill>
                  <a:schemeClr val="hlink"/>
                </a:solidFill>
                <a:hlinkClick r:id="rId3"/>
              </a:rPr>
              <a:t>https://www.youtube.com/watch?v=Et00cTBENAo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l-PL" u="sng">
                <a:solidFill>
                  <a:schemeClr val="hlink"/>
                </a:solidFill>
                <a:hlinkClick r:id="rId4"/>
              </a:rPr>
              <a:t>https://www.youtube.com/watch?v=Ne9RO4-oHWI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Parki Narodowe Zuzanna Malinowska Klasa VIIIc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</Words>
  <Application>Microsoft Office PowerPoint</Application>
  <PresentationFormat>Pokaz na ekranie (4:3)</PresentationFormat>
  <Paragraphs>21</Paragraphs>
  <Slides>9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Arial</vt:lpstr>
      <vt:lpstr>Calibri</vt:lpstr>
      <vt:lpstr>Parki Narodowe Zuzanna Malinowska Klasa VIIIc</vt:lpstr>
      <vt:lpstr>Dzień  Świętego Patryka </vt:lpstr>
      <vt:lpstr>Dzień Świętego Patryka (ang. Saint Patrick’s Day) – irlandzkie święto narodowe i religijne obchodzone 17 marca, święto patrona Irlandii – św. Patryka.</vt:lpstr>
      <vt:lpstr>Obchody w Irlandii </vt:lpstr>
      <vt:lpstr>Symbol związany z dniem  Św. Patryka</vt:lpstr>
      <vt:lpstr>  Św. Patryk jest najbardziej znanym patronem Irlandii. Legenda głosi, że sprowadził chrześcijaństwo na wyspę, spopularyzował koniczynę i uwolnił Irlandię od węży. 17 marca uznawane jest za datę śmierci świętego i obchodzone jest w Irlandii od około 1500 lat. </vt:lpstr>
      <vt:lpstr>Co się pije w dniu Św. Patryka?</vt:lpstr>
      <vt:lpstr>Co robią dzieci w dzień Św. Patryka?</vt:lpstr>
      <vt:lpstr>Prezentacja programu PowerPoint</vt:lpstr>
      <vt:lpstr>Filmy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 Świętego Patryka</dc:title>
  <dc:creator>Sylwia</dc:creator>
  <cp:lastModifiedBy>User</cp:lastModifiedBy>
  <cp:revision>1</cp:revision>
  <dcterms:modified xsi:type="dcterms:W3CDTF">2023-04-03T10:12:13Z</dcterms:modified>
</cp:coreProperties>
</file>